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3" r:id="rId4"/>
    <p:sldId id="262" r:id="rId5"/>
    <p:sldId id="265" r:id="rId6"/>
    <p:sldId id="260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" roundtripDataSignature="AMtx7miW5UTdQp5DbsTBvRK0mWsQv/8MS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Glen Rice - NOAA Federal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62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274445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i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r>
              <a:rPr lang="en-US" sz="1200" i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seamless, S-102 bathymetric surface resulting from the NBS project enables creation of nautical charts while also providing a foundational product that supports modeling, exploration, industry, science, regulation, and public curiosity. </a:t>
            </a:r>
            <a:endParaRPr sz="1200" i="0"/>
          </a:p>
        </p:txBody>
      </p:sp>
      <p:sp>
        <p:nvSpPr>
          <p:cNvPr id="83" name="Google Shape;8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83543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9b941314c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9b941314c0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9b941314c0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51071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06fff007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06fff0073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ga06fff0073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41792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7825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9b941314c0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9b941314c0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9b941314c0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1446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9b941314c0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9b941314c0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9b941314c0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7085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8878" y="-15757"/>
            <a:ext cx="12206796" cy="24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7"/>
          <p:cNvSpPr/>
          <p:nvPr/>
        </p:nvSpPr>
        <p:spPr>
          <a:xfrm>
            <a:off x="0" y="6213986"/>
            <a:ext cx="12192000" cy="644014"/>
          </a:xfrm>
          <a:prstGeom prst="rect">
            <a:avLst/>
          </a:prstGeom>
          <a:solidFill>
            <a:srgbClr val="0546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" name="Google Shape;13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6293" y="6272978"/>
            <a:ext cx="533311" cy="53331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7"/>
          <p:cNvSpPr txBox="1"/>
          <p:nvPr/>
        </p:nvSpPr>
        <p:spPr>
          <a:xfrm>
            <a:off x="839772" y="6376671"/>
            <a:ext cx="431320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baseline="30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Office of Coast Survey</a:t>
            </a:r>
            <a:endParaRPr sz="1800" baseline="30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aseline="30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National Oceanic and Atmospheric Administration</a:t>
            </a:r>
            <a:endParaRPr sz="1800" baseline="30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7"/>
          <p:cNvSpPr/>
          <p:nvPr/>
        </p:nvSpPr>
        <p:spPr>
          <a:xfrm>
            <a:off x="0" y="2347148"/>
            <a:ext cx="12218378" cy="51923"/>
          </a:xfrm>
          <a:prstGeom prst="rect">
            <a:avLst/>
          </a:prstGeom>
          <a:solidFill>
            <a:srgbClr val="0546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3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8"/>
          <p:cNvSpPr/>
          <p:nvPr/>
        </p:nvSpPr>
        <p:spPr>
          <a:xfrm>
            <a:off x="0" y="6213986"/>
            <a:ext cx="12192000" cy="644014"/>
          </a:xfrm>
          <a:prstGeom prst="rect">
            <a:avLst/>
          </a:prstGeom>
          <a:solidFill>
            <a:srgbClr val="0546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" name="Google Shape;18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16293" y="6272978"/>
            <a:ext cx="533311" cy="53331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8"/>
          <p:cNvSpPr txBox="1"/>
          <p:nvPr/>
        </p:nvSpPr>
        <p:spPr>
          <a:xfrm>
            <a:off x="839772" y="6376671"/>
            <a:ext cx="431320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baseline="30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Office of Coast Survey</a:t>
            </a:r>
            <a:endParaRPr sz="1800" baseline="30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aseline="30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National Oceanic and Atmospheric Administration</a:t>
            </a:r>
            <a:endParaRPr sz="1800" baseline="30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" name="Google Shape;2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878" y="-15757"/>
            <a:ext cx="12206796" cy="112546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8"/>
          <p:cNvSpPr/>
          <p:nvPr/>
        </p:nvSpPr>
        <p:spPr>
          <a:xfrm>
            <a:off x="-26636" y="-15757"/>
            <a:ext cx="12231822" cy="1113902"/>
          </a:xfrm>
          <a:prstGeom prst="rect">
            <a:avLst/>
          </a:prstGeom>
          <a:solidFill>
            <a:schemeClr val="lt1">
              <a:alpha val="7098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8"/>
          <p:cNvSpPr/>
          <p:nvPr/>
        </p:nvSpPr>
        <p:spPr>
          <a:xfrm>
            <a:off x="-13190" y="1098145"/>
            <a:ext cx="12218378" cy="51923"/>
          </a:xfrm>
          <a:prstGeom prst="rect">
            <a:avLst/>
          </a:prstGeom>
          <a:solidFill>
            <a:srgbClr val="05469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2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3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3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3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3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3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3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3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/>
          <p:nvPr/>
        </p:nvSpPr>
        <p:spPr>
          <a:xfrm>
            <a:off x="901603" y="2683397"/>
            <a:ext cx="10891128" cy="3046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S102: Enabling Automated Cartography</a:t>
            </a:r>
            <a:br>
              <a:rPr lang="en-US" sz="48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Proposal for Discussion</a:t>
            </a:r>
            <a:endParaRPr dirty="0"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Anthony Klemm</a:t>
            </a:r>
            <a:endParaRPr sz="2400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16 February 2021</a:t>
            </a:r>
            <a:endParaRPr sz="2400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p1" descr="H12518_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400287"/>
            <a:ext cx="6720840" cy="2693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7;p24">
            <a:extLst>
              <a:ext uri="{FF2B5EF4-FFF2-40B4-BE49-F238E27FC236}">
                <a16:creationId xmlns:a16="http://schemas.microsoft.com/office/drawing/2014/main" xmlns="" id="{525EC644-8381-4006-A04B-3B5C63352174}"/>
              </a:ext>
            </a:extLst>
          </p:cNvPr>
          <p:cNvSpPr/>
          <p:nvPr/>
        </p:nvSpPr>
        <p:spPr>
          <a:xfrm>
            <a:off x="191269" y="365653"/>
            <a:ext cx="1202770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Use of S102 with elevation data above sounding and shoreline datums</a:t>
            </a:r>
            <a:endParaRPr sz="2800" b="1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F6BFD50-332D-4AB8-B859-4CADE75662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37972" y="1145158"/>
            <a:ext cx="7946780" cy="505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848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g9b941314c0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3550" y="3419650"/>
            <a:ext cx="8771199" cy="27085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9b941314c0_0_8"/>
          <p:cNvSpPr txBox="1"/>
          <p:nvPr/>
        </p:nvSpPr>
        <p:spPr>
          <a:xfrm>
            <a:off x="312300" y="1309300"/>
            <a:ext cx="11489100" cy="47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300"/>
              <a:buFont typeface="Calibri"/>
              <a:buAutoNum type="arabicPeriod"/>
            </a:pPr>
            <a:r>
              <a:rPr lang="en-US" sz="23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Provide the information to support automated cartography reflecting the depth, quality of the depth, and source of the depth.</a:t>
            </a:r>
            <a:endParaRPr sz="2300" dirty="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300"/>
              <a:buFont typeface="Calibri"/>
              <a:buAutoNum type="arabicPeriod"/>
            </a:pPr>
            <a:r>
              <a:rPr lang="en-US" sz="23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The information to support the automated cartography and traditional cartography are the same.</a:t>
            </a:r>
            <a:endParaRPr sz="2300" dirty="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300"/>
              <a:buFont typeface="Calibri"/>
              <a:buAutoNum type="arabicPeriod"/>
            </a:pPr>
            <a:r>
              <a:rPr lang="en-US" sz="23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S-102 is intended (initially) to support low under keel clearance systems, but is viewed as the future of chart products.</a:t>
            </a:r>
            <a:endParaRPr sz="2300" dirty="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g9b941314c0_0_8"/>
          <p:cNvSpPr/>
          <p:nvPr/>
        </p:nvSpPr>
        <p:spPr>
          <a:xfrm>
            <a:off x="191269" y="365653"/>
            <a:ext cx="120276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S102 Vision</a:t>
            </a:r>
            <a:endParaRPr sz="3600" b="1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g9b941314c0_0_8"/>
          <p:cNvSpPr txBox="1"/>
          <p:nvPr/>
        </p:nvSpPr>
        <p:spPr>
          <a:xfrm>
            <a:off x="1217825" y="3849075"/>
            <a:ext cx="15954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Bathymetry</a:t>
            </a:r>
            <a:endParaRPr sz="2000"/>
          </a:p>
        </p:txBody>
      </p:sp>
      <p:sp>
        <p:nvSpPr>
          <p:cNvPr id="96" name="Google Shape;96;g9b941314c0_0_8"/>
          <p:cNvSpPr txBox="1"/>
          <p:nvPr/>
        </p:nvSpPr>
        <p:spPr>
          <a:xfrm>
            <a:off x="1153125" y="4463625"/>
            <a:ext cx="15954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Uncertainty</a:t>
            </a:r>
            <a:endParaRPr sz="2000"/>
          </a:p>
        </p:txBody>
      </p:sp>
      <p:sp>
        <p:nvSpPr>
          <p:cNvPr id="97" name="Google Shape;97;g9b941314c0_0_8"/>
          <p:cNvSpPr txBox="1"/>
          <p:nvPr/>
        </p:nvSpPr>
        <p:spPr>
          <a:xfrm>
            <a:off x="191275" y="4991925"/>
            <a:ext cx="25872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Quality / Source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06fff0073_0_5"/>
          <p:cNvSpPr/>
          <p:nvPr/>
        </p:nvSpPr>
        <p:spPr>
          <a:xfrm>
            <a:off x="191269" y="365653"/>
            <a:ext cx="120276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Source and Quality as a Layer</a:t>
            </a:r>
            <a:endParaRPr sz="3600" b="1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199" y="1155475"/>
            <a:ext cx="3653149" cy="36576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3129" y="1155475"/>
            <a:ext cx="3657600" cy="36576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269" y="1155475"/>
            <a:ext cx="3653149" cy="3657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8" name="Google Shape;108;ga06fff0073_0_5"/>
          <p:cNvSpPr txBox="1"/>
          <p:nvPr/>
        </p:nvSpPr>
        <p:spPr>
          <a:xfrm>
            <a:off x="302105" y="3629380"/>
            <a:ext cx="1470200" cy="480802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5469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54698"/>
                </a:solidFill>
              </a:rPr>
              <a:t>Bathymetry</a:t>
            </a:r>
            <a:endParaRPr sz="2000" dirty="0">
              <a:solidFill>
                <a:srgbClr val="054698"/>
              </a:solidFill>
            </a:endParaRPr>
          </a:p>
        </p:txBody>
      </p:sp>
      <p:sp>
        <p:nvSpPr>
          <p:cNvPr id="15" name="Google Shape;108;ga06fff0073_0_5"/>
          <p:cNvSpPr txBox="1"/>
          <p:nvPr/>
        </p:nvSpPr>
        <p:spPr>
          <a:xfrm>
            <a:off x="4379960" y="3629380"/>
            <a:ext cx="1470200" cy="480802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5469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54698"/>
                </a:solidFill>
              </a:rPr>
              <a:t>Source</a:t>
            </a:r>
            <a:endParaRPr sz="2000" dirty="0">
              <a:solidFill>
                <a:srgbClr val="054698"/>
              </a:solidFill>
            </a:endParaRPr>
          </a:p>
        </p:txBody>
      </p:sp>
      <p:sp>
        <p:nvSpPr>
          <p:cNvPr id="16" name="Google Shape;108;ga06fff0073_0_5"/>
          <p:cNvSpPr txBox="1"/>
          <p:nvPr/>
        </p:nvSpPr>
        <p:spPr>
          <a:xfrm>
            <a:off x="8453197" y="3629380"/>
            <a:ext cx="1470200" cy="480802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5469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54698"/>
                </a:solidFill>
              </a:rPr>
              <a:t>Quality</a:t>
            </a:r>
            <a:endParaRPr sz="2000" dirty="0">
              <a:solidFill>
                <a:srgbClr val="054698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14" y="4840783"/>
            <a:ext cx="12161520" cy="137761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78327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297" y="1765705"/>
            <a:ext cx="5890781" cy="333528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7" name="Google Shape;137;p24"/>
          <p:cNvSpPr/>
          <p:nvPr/>
        </p:nvSpPr>
        <p:spPr>
          <a:xfrm>
            <a:off x="191269" y="365653"/>
            <a:ext cx="1202770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Use of S102 for precision navigation</a:t>
            </a:r>
            <a:endParaRPr sz="3600" b="1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4"/>
          <p:cNvPicPr preferRelativeResize="0"/>
          <p:nvPr/>
        </p:nvPicPr>
        <p:blipFill rotWithShape="1">
          <a:blip r:embed="rId4">
            <a:alphaModFix/>
          </a:blip>
          <a:srcRect r="19533"/>
          <a:stretch/>
        </p:blipFill>
        <p:spPr>
          <a:xfrm>
            <a:off x="9141659" y="1226989"/>
            <a:ext cx="2962940" cy="491198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39" name="Google Shape;139;p24"/>
          <p:cNvPicPr preferRelativeResize="0"/>
          <p:nvPr/>
        </p:nvPicPr>
        <p:blipFill rotWithShape="1">
          <a:blip r:embed="rId5">
            <a:alphaModFix/>
          </a:blip>
          <a:srcRect r="19586"/>
          <a:stretch/>
        </p:blipFill>
        <p:spPr>
          <a:xfrm>
            <a:off x="6093886" y="1226989"/>
            <a:ext cx="2957965" cy="490697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0" name="Google Shape;140;p24"/>
          <p:cNvSpPr/>
          <p:nvPr/>
        </p:nvSpPr>
        <p:spPr>
          <a:xfrm>
            <a:off x="481892" y="5200231"/>
            <a:ext cx="825341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rgbClr val="054698"/>
              </a:buClr>
              <a:buSzPts val="3200"/>
              <a:buFont typeface="Noto Sans Symbols"/>
              <a:buChar char="▪"/>
            </a:pPr>
            <a:r>
              <a:rPr lang="en-US" sz="320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Port of LA Long Beach, CA</a:t>
            </a:r>
            <a:endParaRPr sz="320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9b941314c0_0_14"/>
          <p:cNvSpPr/>
          <p:nvPr/>
        </p:nvSpPr>
        <p:spPr>
          <a:xfrm>
            <a:off x="191269" y="365653"/>
            <a:ext cx="120276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For Project Team Discussion</a:t>
            </a:r>
            <a:endParaRPr sz="3600" b="1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9b941314c0_0_14"/>
          <p:cNvSpPr txBox="1"/>
          <p:nvPr/>
        </p:nvSpPr>
        <p:spPr>
          <a:xfrm>
            <a:off x="191269" y="1224654"/>
            <a:ext cx="11760600" cy="47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>
              <a:lnSpc>
                <a:spcPct val="115000"/>
              </a:lnSpc>
              <a:buClr>
                <a:srgbClr val="0B5394"/>
              </a:buClr>
              <a:buSzPts val="2500"/>
              <a:buFont typeface="Calibri"/>
              <a:buAutoNum type="arabicPeriod"/>
            </a:pP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Metadata needed to flag interpolated nodes</a:t>
            </a:r>
          </a:p>
          <a:p>
            <a:pPr marL="914400" lvl="1" indent="-387350">
              <a:lnSpc>
                <a:spcPct val="115000"/>
              </a:lnSpc>
              <a:buClr>
                <a:srgbClr val="0B5394"/>
              </a:buClr>
              <a:buSzPts val="2500"/>
              <a:buFont typeface="Calibri"/>
              <a:buAutoNum type="alphaLcPeriod"/>
            </a:pP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Why: Prevents sounding selection and display from interpolated data, and forces software to display soundings from actual bathymetric observations, while still enabling generalized contour creation. </a:t>
            </a:r>
            <a:b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2500" dirty="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>
              <a:lnSpc>
                <a:spcPct val="115000"/>
              </a:lnSpc>
              <a:buClr>
                <a:srgbClr val="0B5394"/>
              </a:buClr>
              <a:buSzPts val="2500"/>
              <a:buFont typeface="Calibri"/>
              <a:buAutoNum type="arabicPeriod"/>
            </a:pP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Uncertainty (i.e. Quality Metadata Fields) – Keep within S102 Navigation Dataset</a:t>
            </a:r>
          </a:p>
          <a:p>
            <a:pPr marL="914400" lvl="1" indent="-387350">
              <a:lnSpc>
                <a:spcPct val="115000"/>
              </a:lnSpc>
              <a:buClr>
                <a:srgbClr val="0B5394"/>
              </a:buClr>
              <a:buSzPts val="2500"/>
              <a:buFont typeface="Calibri"/>
              <a:buAutoNum type="alphaLcPeriod"/>
            </a:pP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Why: Enables the calculation of real-time </a:t>
            </a:r>
            <a:r>
              <a:rPr lang="en-US" sz="2500" dirty="0" err="1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underkeel</a:t>
            </a: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 clearance for portrayal in PPUs (more important for the navigation system manufacturer than for the mariner)</a:t>
            </a:r>
          </a:p>
          <a:p>
            <a:pPr marL="914400" lvl="1" indent="-387350">
              <a:lnSpc>
                <a:spcPct val="115000"/>
              </a:lnSpc>
              <a:buClr>
                <a:srgbClr val="0B5394"/>
              </a:buClr>
              <a:buSzPts val="2500"/>
              <a:buFont typeface="Calibri"/>
              <a:buAutoNum type="alphaLcPeriod"/>
            </a:pP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Portrayal of quality in automated cartography (soundings, contours): </a:t>
            </a:r>
            <a:r>
              <a:rPr lang="en-US" sz="2500" i="1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Need to coordinate with DQWG</a:t>
            </a:r>
            <a:endParaRPr lang="en-US" sz="2500" dirty="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4238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9b941314c0_0_14"/>
          <p:cNvSpPr/>
          <p:nvPr/>
        </p:nvSpPr>
        <p:spPr>
          <a:xfrm>
            <a:off x="191269" y="365653"/>
            <a:ext cx="120276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For Project Team Discussion</a:t>
            </a:r>
            <a:endParaRPr sz="3600" b="1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9b941314c0_0_14"/>
          <p:cNvSpPr txBox="1"/>
          <p:nvPr/>
        </p:nvSpPr>
        <p:spPr>
          <a:xfrm>
            <a:off x="0" y="1327780"/>
            <a:ext cx="11760600" cy="47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27050" lvl="0" indent="-457200">
              <a:lnSpc>
                <a:spcPct val="115000"/>
              </a:lnSpc>
              <a:buClr>
                <a:srgbClr val="0B5394"/>
              </a:buClr>
              <a:buSzPts val="2500"/>
              <a:buFont typeface="+mj-lt"/>
              <a:buAutoNum type="arabicPeriod" startAt="3"/>
            </a:pP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Source Information – Add to S102 Navigation Dataset</a:t>
            </a:r>
          </a:p>
          <a:p>
            <a:pPr marL="914400" lvl="1" indent="-387350">
              <a:lnSpc>
                <a:spcPct val="115000"/>
              </a:lnSpc>
              <a:buClr>
                <a:srgbClr val="0B5394"/>
              </a:buClr>
              <a:buSzPts val="2500"/>
              <a:buFont typeface="Calibri"/>
              <a:buAutoNum type="alphaLcPeriod"/>
            </a:pP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Why: Enables automated creation of nautical cartography (depth areas, contours, soundings, i.e. SORIND/SORDAT) with mandatory S101 Attribution</a:t>
            </a:r>
            <a:b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2500" dirty="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7050" lvl="0" indent="-457200">
              <a:lnSpc>
                <a:spcPct val="115000"/>
              </a:lnSpc>
              <a:buClr>
                <a:srgbClr val="0B5394"/>
              </a:buClr>
              <a:buSzPts val="2500"/>
              <a:buFont typeface="+mj-lt"/>
              <a:buAutoNum type="arabicPeriod" startAt="3"/>
            </a:pP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File size and tiling considerations  </a:t>
            </a:r>
          </a:p>
          <a:p>
            <a:pPr marL="914400" lvl="1" indent="-387350">
              <a:lnSpc>
                <a:spcPct val="115000"/>
              </a:lnSpc>
              <a:buClr>
                <a:srgbClr val="0B5394"/>
              </a:buClr>
              <a:buSzPts val="2500"/>
              <a:buFont typeface="Calibri"/>
              <a:buAutoNum type="alphaLcPeriod"/>
            </a:pP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Is there a need to overarching guidance for tiling or is it completely up to each HO?</a:t>
            </a:r>
          </a:p>
          <a:p>
            <a:pPr marL="914400" indent="-387350">
              <a:lnSpc>
                <a:spcPct val="115000"/>
              </a:lnSpc>
              <a:buClr>
                <a:srgbClr val="0B5394"/>
              </a:buClr>
              <a:buSzPts val="2500"/>
              <a:buFont typeface="Calibri"/>
              <a:buAutoNum type="arabicPeriod" startAt="3"/>
            </a:pPr>
            <a:endParaRPr lang="en-US" sz="2500" dirty="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7050" lvl="0" indent="-457200">
              <a:lnSpc>
                <a:spcPct val="115000"/>
              </a:lnSpc>
              <a:buClr>
                <a:srgbClr val="0B5394"/>
              </a:buClr>
              <a:buSzPts val="2500"/>
              <a:buFont typeface="+mj-lt"/>
              <a:buAutoNum type="arabicPeriod" startAt="3"/>
            </a:pP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Dealing with elevation data (i.e. </a:t>
            </a:r>
            <a:r>
              <a:rPr lang="en-US" sz="2500" dirty="0" err="1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topobathy</a:t>
            </a:r>
            <a:r>
              <a:rPr lang="en-US" sz="2500" dirty="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 lidar) that is above sounding and shoreline datums  </a:t>
            </a:r>
          </a:p>
          <a:p>
            <a:pPr marL="527050">
              <a:lnSpc>
                <a:spcPct val="115000"/>
              </a:lnSpc>
              <a:buClr>
                <a:srgbClr val="0B5394"/>
              </a:buClr>
              <a:buSzPts val="2500"/>
            </a:pPr>
            <a:endParaRPr lang="en-US" sz="2500" dirty="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7;p24">
            <a:extLst>
              <a:ext uri="{FF2B5EF4-FFF2-40B4-BE49-F238E27FC236}">
                <a16:creationId xmlns:a16="http://schemas.microsoft.com/office/drawing/2014/main" xmlns="" id="{525EC644-8381-4006-A04B-3B5C63352174}"/>
              </a:ext>
            </a:extLst>
          </p:cNvPr>
          <p:cNvSpPr/>
          <p:nvPr/>
        </p:nvSpPr>
        <p:spPr>
          <a:xfrm>
            <a:off x="191269" y="365653"/>
            <a:ext cx="1202770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Use of S102 with elevation data above sounding and shoreline datums</a:t>
            </a:r>
            <a:endParaRPr sz="2800" b="1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xmlns="" id="{EF6BFD50-332D-4AB8-B859-4CADE7566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793" y="1145158"/>
            <a:ext cx="9519138" cy="5057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307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7;p24">
            <a:extLst>
              <a:ext uri="{FF2B5EF4-FFF2-40B4-BE49-F238E27FC236}">
                <a16:creationId xmlns:a16="http://schemas.microsoft.com/office/drawing/2014/main" xmlns="" id="{525EC644-8381-4006-A04B-3B5C63352174}"/>
              </a:ext>
            </a:extLst>
          </p:cNvPr>
          <p:cNvSpPr/>
          <p:nvPr/>
        </p:nvSpPr>
        <p:spPr>
          <a:xfrm>
            <a:off x="191269" y="365653"/>
            <a:ext cx="1202770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Use of S102 with elevation data above sounding and shoreline datums</a:t>
            </a:r>
            <a:endParaRPr sz="2800" b="1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F6BFD50-332D-4AB8-B859-4CADE75662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018922" y="1145158"/>
            <a:ext cx="3784879" cy="5057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89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7;p24">
            <a:extLst>
              <a:ext uri="{FF2B5EF4-FFF2-40B4-BE49-F238E27FC236}">
                <a16:creationId xmlns:a16="http://schemas.microsoft.com/office/drawing/2014/main" xmlns="" id="{525EC644-8381-4006-A04B-3B5C63352174}"/>
              </a:ext>
            </a:extLst>
          </p:cNvPr>
          <p:cNvSpPr/>
          <p:nvPr/>
        </p:nvSpPr>
        <p:spPr>
          <a:xfrm>
            <a:off x="191269" y="365653"/>
            <a:ext cx="1202770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054698"/>
                </a:solidFill>
                <a:latin typeface="Calibri"/>
                <a:ea typeface="Calibri"/>
                <a:cs typeface="Calibri"/>
                <a:sym typeface="Calibri"/>
              </a:rPr>
              <a:t>Use of S102 with elevation data above sounding and shoreline datums</a:t>
            </a:r>
            <a:endParaRPr sz="2800" b="1" dirty="0">
              <a:solidFill>
                <a:srgbClr val="05469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F6BFD50-332D-4AB8-B859-4CADE75662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37972" y="1145158"/>
            <a:ext cx="7946780" cy="5057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285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257</Words>
  <Application>Microsoft Office PowerPoint</Application>
  <PresentationFormat>Widescreen</PresentationFormat>
  <Paragraphs>43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Noto Sans Symbols</vt:lpstr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Kristen Crossett</dc:creator>
  <cp:lastModifiedBy>Yong</cp:lastModifiedBy>
  <cp:revision>12</cp:revision>
  <dcterms:created xsi:type="dcterms:W3CDTF">2017-03-02T00:26:29Z</dcterms:created>
  <dcterms:modified xsi:type="dcterms:W3CDTF">2021-02-22T08:53:33Z</dcterms:modified>
</cp:coreProperties>
</file>